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8288000" cy="10287000"/>
  <p:notesSz cx="6858000" cy="9144000"/>
  <p:embeddedFontLst>
    <p:embeddedFont>
      <p:font typeface="Canva Sans" panose="020B0604020202020204" charset="0"/>
      <p:regular r:id="rId22"/>
    </p:embeddedFont>
    <p:embeddedFont>
      <p:font typeface="Canva Sans Bold" panose="020B0604020202020204" charset="0"/>
      <p:regular r:id="rId23"/>
    </p:embeddedFont>
    <p:embeddedFont>
      <p:font typeface="Canva Sans Medium" panose="020B0604020202020204" charset="0"/>
      <p:regular r:id="rId24"/>
    </p:embeddedFont>
    <p:embeddedFont>
      <p:font typeface="Shuneet Square Semi-Bold" panose="020B0604020202020204" charset="-79"/>
      <p:regular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4" d="100"/>
          <a:sy n="54" d="100"/>
        </p:scale>
        <p:origin x="77" y="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viewProps" Target="viewProps.xml"/><Relationship Id="rId30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22" b="-9222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4426682" y="7692365"/>
            <a:ext cx="3375857" cy="2386581"/>
          </a:xfrm>
          <a:custGeom>
            <a:avLst/>
            <a:gdLst/>
            <a:ahLst/>
            <a:cxnLst/>
            <a:rect l="l" t="t" r="r" b="b"/>
            <a:pathLst>
              <a:path w="3375857" h="2386581">
                <a:moveTo>
                  <a:pt x="0" y="0"/>
                </a:moveTo>
                <a:lnTo>
                  <a:pt x="3375857" y="0"/>
                </a:lnTo>
                <a:lnTo>
                  <a:pt x="3375857" y="2386580"/>
                </a:lnTo>
                <a:lnTo>
                  <a:pt x="0" y="23865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9144000" y="1826990"/>
            <a:ext cx="8659710" cy="312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8000"/>
              </a:lnSpc>
            </a:pPr>
            <a:r>
              <a:rPr lang="en-US" sz="8000" dirty="0">
                <a:solidFill>
                  <a:srgbClr val="000000"/>
                </a:solidFill>
                <a:latin typeface="Shuneet Square Semi-Bold"/>
                <a:ea typeface="Shuneet Square Semi-Bold"/>
                <a:cs typeface="Shuneet Square Semi-Bold"/>
                <a:sym typeface="Shuneet Square Semi-Bold"/>
              </a:rPr>
              <a:t> </a:t>
            </a:r>
            <a:r>
              <a:rPr lang="en-US" sz="8000">
                <a:solidFill>
                  <a:srgbClr val="000000"/>
                </a:solidFill>
                <a:latin typeface="Shuneet Square Semi-Bold"/>
                <a:ea typeface="Shuneet Square Semi-Bold"/>
                <a:cs typeface="Shuneet Square Semi-Bold"/>
                <a:sym typeface="Shuneet Square Semi-Bold"/>
              </a:rPr>
              <a:t>Valentine’s </a:t>
            </a:r>
            <a:r>
              <a:rPr lang="en-US" sz="8000" dirty="0">
                <a:solidFill>
                  <a:srgbClr val="000000"/>
                </a:solidFill>
                <a:latin typeface="Shuneet Square Semi-Bold"/>
                <a:ea typeface="Shuneet Square Semi-Bold"/>
                <a:cs typeface="Shuneet Square Semi-Bold"/>
                <a:sym typeface="Shuneet Square Semi-Bold"/>
              </a:rPr>
              <a:t>D</a:t>
            </a:r>
            <a:r>
              <a:rPr lang="en-US" sz="8000">
                <a:solidFill>
                  <a:srgbClr val="000000"/>
                </a:solidFill>
                <a:latin typeface="Shuneet Square Semi-Bold"/>
                <a:ea typeface="Shuneet Square Semi-Bold"/>
                <a:cs typeface="Shuneet Square Semi-Bold"/>
                <a:sym typeface="Shuneet Square Semi-Bold"/>
              </a:rPr>
              <a:t>ay </a:t>
            </a:r>
            <a:r>
              <a:rPr lang="en-US" sz="8000" dirty="0">
                <a:solidFill>
                  <a:srgbClr val="000000"/>
                </a:solidFill>
                <a:latin typeface="Shuneet Square Semi-Bold"/>
                <a:ea typeface="Shuneet Square Semi-Bold"/>
                <a:cs typeface="Shuneet Square Semi-Bold"/>
                <a:sym typeface="Shuneet Square Semi-Bold"/>
              </a:rPr>
              <a:t>celebrations that don’t cost the Earth!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6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65698" y="4354542"/>
            <a:ext cx="4953612" cy="5600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971550" lvl="1" indent="-485775" algn="just">
              <a:lnSpc>
                <a:spcPts val="9000"/>
              </a:lnSpc>
              <a:buFont typeface="Arial"/>
              <a:buChar char="•"/>
            </a:pPr>
            <a:r>
              <a:rPr lang="en-US" sz="4500" b="1">
                <a:solidFill>
                  <a:srgbClr val="000000"/>
                </a:solidFill>
                <a:latin typeface="Canva Sans Medium"/>
                <a:ea typeface="Canva Sans Medium"/>
                <a:cs typeface="Canva Sans Medium"/>
                <a:sym typeface="Canva Sans Medium"/>
              </a:rPr>
              <a:t>1.4</a:t>
            </a:r>
          </a:p>
          <a:p>
            <a:pPr algn="just">
              <a:lnSpc>
                <a:spcPts val="9000"/>
              </a:lnSpc>
            </a:pPr>
            <a:endParaRPr lang="en-US" sz="4500" b="1">
              <a:solidFill>
                <a:srgbClr val="000000"/>
              </a:solidFill>
              <a:latin typeface="Canva Sans Medium"/>
              <a:ea typeface="Canva Sans Medium"/>
              <a:cs typeface="Canva Sans Medium"/>
              <a:sym typeface="Canva Sans Medium"/>
            </a:endParaRPr>
          </a:p>
          <a:p>
            <a:pPr marL="971550" lvl="1" indent="-485775" algn="just">
              <a:lnSpc>
                <a:spcPts val="9000"/>
              </a:lnSpc>
              <a:buFont typeface="Arial"/>
              <a:buChar char="•"/>
            </a:pPr>
            <a:r>
              <a:rPr lang="en-US" sz="4500" b="1">
                <a:solidFill>
                  <a:srgbClr val="000000"/>
                </a:solidFill>
                <a:latin typeface="Canva Sans Medium"/>
                <a:ea typeface="Canva Sans Medium"/>
                <a:cs typeface="Canva Sans Medium"/>
                <a:sym typeface="Canva Sans Medium"/>
              </a:rPr>
              <a:t>2.0</a:t>
            </a:r>
          </a:p>
          <a:p>
            <a:pPr algn="just">
              <a:lnSpc>
                <a:spcPts val="9000"/>
              </a:lnSpc>
            </a:pPr>
            <a:endParaRPr lang="en-US" sz="4500" b="1">
              <a:solidFill>
                <a:srgbClr val="000000"/>
              </a:solidFill>
              <a:latin typeface="Canva Sans Medium"/>
              <a:ea typeface="Canva Sans Medium"/>
              <a:cs typeface="Canva Sans Medium"/>
              <a:sym typeface="Canva Sans Medium"/>
            </a:endParaRPr>
          </a:p>
          <a:p>
            <a:pPr marL="971550" lvl="1" indent="-485775" algn="just">
              <a:lnSpc>
                <a:spcPts val="9000"/>
              </a:lnSpc>
              <a:buFont typeface="Arial"/>
              <a:buChar char="•"/>
            </a:pPr>
            <a:r>
              <a:rPr lang="en-US" sz="4500" b="1">
                <a:solidFill>
                  <a:srgbClr val="000000"/>
                </a:solidFill>
                <a:latin typeface="Canva Sans Medium"/>
                <a:ea typeface="Canva Sans Medium"/>
                <a:cs typeface="Canva Sans Medium"/>
                <a:sym typeface="Canva Sans Medium"/>
              </a:rPr>
              <a:t>2.6</a:t>
            </a:r>
          </a:p>
        </p:txBody>
      </p:sp>
      <p:sp>
        <p:nvSpPr>
          <p:cNvPr id="3" name="TextBox 3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028700" y="292248"/>
            <a:ext cx="16396615" cy="3314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000"/>
              </a:lnSpc>
            </a:pPr>
            <a:r>
              <a:rPr lang="en-US" sz="4500" b="1">
                <a:solidFill>
                  <a:srgbClr val="000000"/>
                </a:solidFill>
                <a:latin typeface="Canva Sans Medium"/>
                <a:ea typeface="Canva Sans Medium"/>
                <a:cs typeface="Canva Sans Medium"/>
                <a:sym typeface="Canva Sans Medium"/>
              </a:rPr>
              <a:t>We are using the Earth’s natural resources faster than it can regnerate them. If everyone lived like we do in the UK, how many planets would we need?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6444" b="-6444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TextBox 3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682030" y="2837227"/>
            <a:ext cx="14923941" cy="23183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398"/>
              </a:lnSpc>
            </a:pPr>
            <a:r>
              <a:rPr lang="en-US" sz="17398" b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2.6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6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Grp="1" noUngrp="1" noRot="1" noMove="1" noResize="1"/>
          </p:cNvGrpSpPr>
          <p:nvPr/>
        </p:nvGrpSpPr>
        <p:grpSpPr>
          <a:xfrm>
            <a:off x="0" y="0"/>
            <a:ext cx="5143500" cy="5143500"/>
            <a:chOff x="0" y="0"/>
            <a:chExt cx="812800" cy="812800"/>
          </a:xfrm>
        </p:grpSpPr>
        <p:sp>
          <p:nvSpPr>
            <p:cNvPr id="3" name="Freeform 3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0" y="0"/>
                  </a:moveTo>
                  <a:lnTo>
                    <a:pt x="812800" y="0"/>
                  </a:lnTo>
                  <a:lnTo>
                    <a:pt x="812800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2"/>
              <a:stretch>
                <a:fillRect l="-24906" r="-24906"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4" name="Group 4"/>
          <p:cNvGrpSpPr>
            <a:grpSpLocks noGrp="1" noUngrp="1" noRot="1" noMove="1" noResize="1"/>
          </p:cNvGrpSpPr>
          <p:nvPr/>
        </p:nvGrpSpPr>
        <p:grpSpPr>
          <a:xfrm>
            <a:off x="0" y="5143500"/>
            <a:ext cx="5143500" cy="5143500"/>
            <a:chOff x="0" y="0"/>
            <a:chExt cx="812800" cy="812800"/>
          </a:xfrm>
        </p:grpSpPr>
        <p:sp>
          <p:nvSpPr>
            <p:cNvPr id="5" name="Freeform 5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0" y="0"/>
                  </a:moveTo>
                  <a:lnTo>
                    <a:pt x="812800" y="0"/>
                  </a:lnTo>
                  <a:lnTo>
                    <a:pt x="812800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3"/>
              <a:stretch>
                <a:fillRect l="-25046" r="-25046"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6" name="TextBox 6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011651" y="2238375"/>
            <a:ext cx="11697596" cy="44770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999"/>
              </a:lnSpc>
            </a:pPr>
            <a:r>
              <a:rPr lang="en-US" sz="4499" dirty="0">
                <a:solidFill>
                  <a:srgbClr val="000000"/>
                </a:solidFill>
                <a:latin typeface="Canva Sans Medium"/>
                <a:ea typeface="Canva Sans Medium"/>
                <a:cs typeface="Canva Sans Medium"/>
                <a:sym typeface="Canva Sans Medium"/>
              </a:rPr>
              <a:t>The manufacture and transportation of Valentine’s gifts uses precious natural resources &amp; produces carbon dioxide which contributes to Climate Change.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6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Grp="1" noUngrp="1" noRot="1" noMove="1" noResize="1"/>
          </p:cNvGrpSpPr>
          <p:nvPr/>
        </p:nvGrpSpPr>
        <p:grpSpPr>
          <a:xfrm>
            <a:off x="0" y="0"/>
            <a:ext cx="7422479" cy="10287000"/>
            <a:chOff x="0" y="0"/>
            <a:chExt cx="1149936" cy="1593725"/>
          </a:xfrm>
        </p:grpSpPr>
        <p:sp>
          <p:nvSpPr>
            <p:cNvPr id="3" name="Freeform 3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1149936" cy="1593725"/>
            </a:xfrm>
            <a:custGeom>
              <a:avLst/>
              <a:gdLst/>
              <a:ahLst/>
              <a:cxnLst/>
              <a:rect l="l" t="t" r="r" b="b"/>
              <a:pathLst>
                <a:path w="1149936" h="1593725">
                  <a:moveTo>
                    <a:pt x="0" y="0"/>
                  </a:moveTo>
                  <a:lnTo>
                    <a:pt x="1149936" y="0"/>
                  </a:lnTo>
                  <a:lnTo>
                    <a:pt x="1149936" y="1593725"/>
                  </a:lnTo>
                  <a:lnTo>
                    <a:pt x="0" y="1593725"/>
                  </a:lnTo>
                  <a:close/>
                </a:path>
              </a:pathLst>
            </a:custGeom>
            <a:blipFill>
              <a:blip r:embed="rId2">
                <a:alphaModFix amt="65000"/>
              </a:blip>
              <a:stretch>
                <a:fillRect l="-54009" r="-54009"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4" name="TextBox 4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8724494" y="2471259"/>
            <a:ext cx="8534806" cy="4457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000"/>
              </a:lnSpc>
            </a:pPr>
            <a:r>
              <a:rPr lang="en-US" sz="4500" b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If you are celebrating this year, consider celebrating more sustainably...</a:t>
            </a:r>
          </a:p>
          <a:p>
            <a:pPr algn="l">
              <a:lnSpc>
                <a:spcPts val="9000"/>
              </a:lnSpc>
            </a:pPr>
            <a:endParaRPr lang="en-US" sz="4500" b="1">
              <a:solidFill>
                <a:srgbClr val="000000"/>
              </a:solidFill>
              <a:latin typeface="Canva Sans Bold"/>
              <a:ea typeface="Canva Sans Bold"/>
              <a:cs typeface="Canva Sans Bold"/>
              <a:sym typeface="Canva Sans Bold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333" b="-9333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TextBox 3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879704" y="1904702"/>
            <a:ext cx="16150899" cy="21964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200"/>
              </a:lnSpc>
            </a:pPr>
            <a:r>
              <a:rPr lang="en-US" sz="9600" b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Buy less, do more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27444" b="-27444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TextBox 3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028700" y="3817459"/>
            <a:ext cx="16150899" cy="21964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200"/>
              </a:lnSpc>
            </a:pPr>
            <a:r>
              <a:rPr lang="en-US" sz="9600" b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Make memories, not waste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6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Grp="1" noUngrp="1" noRot="1" noMove="1" noResize="1"/>
          </p:cNvGrpSpPr>
          <p:nvPr/>
        </p:nvGrpSpPr>
        <p:grpSpPr>
          <a:xfrm>
            <a:off x="0" y="0"/>
            <a:ext cx="7422479" cy="10287000"/>
            <a:chOff x="0" y="0"/>
            <a:chExt cx="1149936" cy="1593725"/>
          </a:xfrm>
        </p:grpSpPr>
        <p:sp>
          <p:nvSpPr>
            <p:cNvPr id="3" name="Freeform 3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1149936" cy="1593725"/>
            </a:xfrm>
            <a:custGeom>
              <a:avLst/>
              <a:gdLst/>
              <a:ahLst/>
              <a:cxnLst/>
              <a:rect l="l" t="t" r="r" b="b"/>
              <a:pathLst>
                <a:path w="1149936" h="1593725">
                  <a:moveTo>
                    <a:pt x="0" y="0"/>
                  </a:moveTo>
                  <a:lnTo>
                    <a:pt x="1149936" y="0"/>
                  </a:lnTo>
                  <a:lnTo>
                    <a:pt x="1149936" y="1593725"/>
                  </a:lnTo>
                  <a:lnTo>
                    <a:pt x="0" y="1593725"/>
                  </a:lnTo>
                  <a:close/>
                </a:path>
              </a:pathLst>
            </a:custGeom>
            <a:blipFill>
              <a:blip r:embed="rId2">
                <a:alphaModFix amt="65000"/>
              </a:blip>
              <a:stretch>
                <a:fillRect l="-82079" r="-25939"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4" name="Group 4"/>
          <p:cNvGrpSpPr>
            <a:grpSpLocks noGrp="1" noUngrp="1" noRot="1" noMove="1" noResize="1"/>
          </p:cNvGrpSpPr>
          <p:nvPr/>
        </p:nvGrpSpPr>
        <p:grpSpPr>
          <a:xfrm>
            <a:off x="7872468" y="1241610"/>
            <a:ext cx="9909091" cy="7924022"/>
            <a:chOff x="0" y="0"/>
            <a:chExt cx="13212122" cy="10565362"/>
          </a:xfrm>
        </p:grpSpPr>
        <p:sp>
          <p:nvSpPr>
            <p:cNvPr id="5" name="TextBox 5"/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-390525"/>
              <a:ext cx="13212122" cy="309137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10000"/>
                </a:lnSpc>
              </a:pPr>
              <a:r>
                <a:rPr lang="en-US" sz="5000" b="1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Top three Valentine gifts in the UK</a:t>
              </a:r>
            </a:p>
          </p:txBody>
        </p:sp>
        <p:sp>
          <p:nvSpPr>
            <p:cNvPr id="6" name="TextBox 6"/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11035" y="4867304"/>
              <a:ext cx="10155042" cy="569805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755663" lvl="1" indent="-377832" algn="l">
                <a:lnSpc>
                  <a:spcPts val="7000"/>
                </a:lnSpc>
                <a:buFont typeface="Arial"/>
                <a:buChar char="•"/>
              </a:pPr>
              <a:r>
                <a:rPr lang="en-US" sz="3500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Cards</a:t>
              </a:r>
            </a:p>
            <a:p>
              <a:pPr algn="l">
                <a:lnSpc>
                  <a:spcPts val="7000"/>
                </a:lnSpc>
              </a:pPr>
              <a:endParaRPr lang="en-US" sz="35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endParaRPr>
            </a:p>
            <a:p>
              <a:pPr marL="755663" lvl="1" indent="-377832" algn="l">
                <a:lnSpc>
                  <a:spcPts val="7000"/>
                </a:lnSpc>
                <a:buFont typeface="Arial"/>
                <a:buChar char="•"/>
              </a:pPr>
              <a:r>
                <a:rPr lang="en-US" sz="3500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Food &amp; Drink</a:t>
              </a:r>
            </a:p>
            <a:p>
              <a:pPr algn="l">
                <a:lnSpc>
                  <a:spcPts val="7000"/>
                </a:lnSpc>
              </a:pPr>
              <a:endParaRPr lang="en-US" sz="35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endParaRPr>
            </a:p>
            <a:p>
              <a:pPr marL="755663" lvl="1" indent="-377832" algn="l">
                <a:lnSpc>
                  <a:spcPts val="7000"/>
                </a:lnSpc>
                <a:buFont typeface="Arial"/>
                <a:buChar char="•"/>
              </a:pPr>
              <a:r>
                <a:rPr lang="en-US" sz="3500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Flowers </a:t>
              </a: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6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Grp="1" noUngrp="1" noRot="1" noMove="1" noResize="1"/>
          </p:cNvGrpSpPr>
          <p:nvPr/>
        </p:nvGrpSpPr>
        <p:grpSpPr>
          <a:xfrm>
            <a:off x="0" y="0"/>
            <a:ext cx="5143500" cy="5143500"/>
            <a:chOff x="0" y="0"/>
            <a:chExt cx="812800" cy="812800"/>
          </a:xfrm>
        </p:grpSpPr>
        <p:sp>
          <p:nvSpPr>
            <p:cNvPr id="3" name="Freeform 3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0" y="0"/>
                  </a:moveTo>
                  <a:lnTo>
                    <a:pt x="812800" y="0"/>
                  </a:lnTo>
                  <a:lnTo>
                    <a:pt x="812800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2"/>
              <a:stretch>
                <a:fillRect t="-25046" b="-25046"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4" name="Group 4"/>
          <p:cNvGrpSpPr>
            <a:grpSpLocks noGrp="1" noUngrp="1" noRot="1" noMove="1" noResize="1"/>
          </p:cNvGrpSpPr>
          <p:nvPr/>
        </p:nvGrpSpPr>
        <p:grpSpPr>
          <a:xfrm>
            <a:off x="0" y="5143500"/>
            <a:ext cx="5143500" cy="5143500"/>
            <a:chOff x="0" y="0"/>
            <a:chExt cx="812800" cy="812800"/>
          </a:xfrm>
        </p:grpSpPr>
        <p:sp>
          <p:nvSpPr>
            <p:cNvPr id="5" name="Freeform 5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0" y="0"/>
                  </a:moveTo>
                  <a:lnTo>
                    <a:pt x="812800" y="0"/>
                  </a:lnTo>
                  <a:lnTo>
                    <a:pt x="812800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3"/>
              <a:stretch>
                <a:fillRect l="-24626" r="-24626"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6" name="TextBox 6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577546" y="1985293"/>
            <a:ext cx="6244114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500" b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Make a Valentine bake</a:t>
            </a:r>
          </a:p>
        </p:txBody>
      </p:sp>
      <p:sp>
        <p:nvSpPr>
          <p:cNvPr id="7" name="TextBox 7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577546" y="6814013"/>
            <a:ext cx="10552391" cy="15628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b="1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Get the bus &amp; explore some place new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6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Grp="1" noUngrp="1" noRot="1" noMove="1" noResize="1"/>
          </p:cNvGrpSpPr>
          <p:nvPr/>
        </p:nvGrpSpPr>
        <p:grpSpPr>
          <a:xfrm>
            <a:off x="0" y="0"/>
            <a:ext cx="5143500" cy="5143500"/>
            <a:chOff x="0" y="0"/>
            <a:chExt cx="812800" cy="812800"/>
          </a:xfrm>
        </p:grpSpPr>
        <p:sp>
          <p:nvSpPr>
            <p:cNvPr id="3" name="Freeform 3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0" y="0"/>
                  </a:moveTo>
                  <a:lnTo>
                    <a:pt x="812800" y="0"/>
                  </a:lnTo>
                  <a:lnTo>
                    <a:pt x="812800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2"/>
              <a:stretch>
                <a:fillRect l="-25046" r="-25046"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4" name="Group 4"/>
          <p:cNvGrpSpPr>
            <a:grpSpLocks noGrp="1" noUngrp="1" noRot="1" noMove="1" noResize="1"/>
          </p:cNvGrpSpPr>
          <p:nvPr/>
        </p:nvGrpSpPr>
        <p:grpSpPr>
          <a:xfrm>
            <a:off x="0" y="5143500"/>
            <a:ext cx="5143500" cy="5143500"/>
            <a:chOff x="0" y="0"/>
            <a:chExt cx="812800" cy="812800"/>
          </a:xfrm>
        </p:grpSpPr>
        <p:sp>
          <p:nvSpPr>
            <p:cNvPr id="5" name="Freeform 5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0" y="0"/>
                  </a:moveTo>
                  <a:lnTo>
                    <a:pt x="812800" y="0"/>
                  </a:lnTo>
                  <a:lnTo>
                    <a:pt x="812800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3"/>
              <a:stretch>
                <a:fillRect l="-25046" r="-25046"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6" name="TextBox 6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519324" y="1809750"/>
            <a:ext cx="8111076" cy="7549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b="1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Go for a walk, take snacks</a:t>
            </a:r>
          </a:p>
        </p:txBody>
      </p:sp>
      <p:sp>
        <p:nvSpPr>
          <p:cNvPr id="7" name="TextBox 7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519324" y="6628812"/>
            <a:ext cx="2830235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500" b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Play sport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6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Grp="1" noUngrp="1" noRot="1" noMove="1" noResize="1"/>
          </p:cNvGrpSpPr>
          <p:nvPr/>
        </p:nvGrpSpPr>
        <p:grpSpPr>
          <a:xfrm>
            <a:off x="0" y="0"/>
            <a:ext cx="5143500" cy="5143500"/>
            <a:chOff x="0" y="0"/>
            <a:chExt cx="812800" cy="812800"/>
          </a:xfrm>
        </p:grpSpPr>
        <p:sp>
          <p:nvSpPr>
            <p:cNvPr id="3" name="Freeform 3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0" y="0"/>
                  </a:moveTo>
                  <a:lnTo>
                    <a:pt x="812800" y="0"/>
                  </a:lnTo>
                  <a:lnTo>
                    <a:pt x="812800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2"/>
              <a:stretch>
                <a:fillRect l="-25046" r="-25046"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4" name="Group 4"/>
          <p:cNvGrpSpPr>
            <a:grpSpLocks noGrp="1" noUngrp="1" noRot="1" noMove="1" noResize="1"/>
          </p:cNvGrpSpPr>
          <p:nvPr/>
        </p:nvGrpSpPr>
        <p:grpSpPr>
          <a:xfrm>
            <a:off x="0" y="5143500"/>
            <a:ext cx="5143500" cy="5143500"/>
            <a:chOff x="0" y="0"/>
            <a:chExt cx="812800" cy="812800"/>
          </a:xfrm>
        </p:grpSpPr>
        <p:sp>
          <p:nvSpPr>
            <p:cNvPr id="5" name="Freeform 5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0" y="0"/>
                  </a:moveTo>
                  <a:lnTo>
                    <a:pt x="812800" y="0"/>
                  </a:lnTo>
                  <a:lnTo>
                    <a:pt x="812800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3"/>
              <a:stretch>
                <a:fillRect l="-31466" r="-31466"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6" name="TextBox 6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346110" y="6736196"/>
            <a:ext cx="7686318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500" b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Curl up for a cosy film night</a:t>
            </a:r>
          </a:p>
        </p:txBody>
      </p:sp>
      <p:sp>
        <p:nvSpPr>
          <p:cNvPr id="7" name="TextBox 7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104096" y="1809750"/>
            <a:ext cx="11155204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500" b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Give your time, make a personalised gift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59" b="-9259"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/>
          <p:cNvGrpSpPr>
            <a:grpSpLocks noGrp="1" noUngrp="1" noRot="1" noMove="1" noResize="1"/>
          </p:cNvGrpSpPr>
          <p:nvPr/>
        </p:nvGrpSpPr>
        <p:grpSpPr>
          <a:xfrm>
            <a:off x="-160049" y="-102870"/>
            <a:ext cx="7511853" cy="10389870"/>
            <a:chOff x="0" y="0"/>
            <a:chExt cx="1163783" cy="1609663"/>
          </a:xfrm>
        </p:grpSpPr>
        <p:sp>
          <p:nvSpPr>
            <p:cNvPr id="4" name="Freeform 4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1163783" cy="1609663"/>
            </a:xfrm>
            <a:custGeom>
              <a:avLst/>
              <a:gdLst/>
              <a:ahLst/>
              <a:cxnLst/>
              <a:rect l="l" t="t" r="r" b="b"/>
              <a:pathLst>
                <a:path w="1163783" h="1609663">
                  <a:moveTo>
                    <a:pt x="0" y="0"/>
                  </a:moveTo>
                  <a:lnTo>
                    <a:pt x="1163783" y="0"/>
                  </a:lnTo>
                  <a:lnTo>
                    <a:pt x="1163783" y="1609663"/>
                  </a:lnTo>
                  <a:lnTo>
                    <a:pt x="0" y="1609663"/>
                  </a:lnTo>
                  <a:close/>
                </a:path>
              </a:pathLst>
            </a:custGeom>
            <a:blipFill>
              <a:blip r:embed="rId3">
                <a:alphaModFix amt="65000"/>
              </a:blip>
              <a:stretch>
                <a:fillRect t="-4258" b="-4258"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5" name="TextBox 5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8541783" y="3165824"/>
            <a:ext cx="8996159" cy="21431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999"/>
              </a:lnSpc>
            </a:pPr>
            <a:r>
              <a:rPr lang="en-US" sz="4499" b="1">
                <a:solidFill>
                  <a:srgbClr val="000000"/>
                </a:solidFill>
                <a:latin typeface="Canva Sans Medium"/>
                <a:ea typeface="Canva Sans Medium"/>
                <a:cs typeface="Canva Sans Medium"/>
                <a:sym typeface="Canva Sans Medium"/>
              </a:rPr>
              <a:t>24.5 million people celebrate Valentine’s in the UK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444" b="-9444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TextBox 3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733208" y="3283717"/>
            <a:ext cx="13322287" cy="25971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999"/>
              </a:lnSpc>
            </a:pPr>
            <a:r>
              <a:rPr lang="en-US" sz="9999" b="1">
                <a:solidFill>
                  <a:srgbClr val="000000"/>
                </a:solidFill>
                <a:latin typeface="Canva Sans Medium"/>
                <a:ea typeface="Canva Sans Medium"/>
                <a:cs typeface="Canva Sans Medium"/>
                <a:sym typeface="Canva Sans Medium"/>
              </a:rPr>
              <a:t> </a:t>
            </a:r>
          </a:p>
          <a:p>
            <a:pPr algn="ctr">
              <a:lnSpc>
                <a:spcPts val="9999"/>
              </a:lnSpc>
            </a:pPr>
            <a:r>
              <a:rPr lang="en-US" sz="9999" b="1">
                <a:solidFill>
                  <a:srgbClr val="000000"/>
                </a:solidFill>
                <a:latin typeface="Canva Sans Medium"/>
                <a:ea typeface="Canva Sans Medium"/>
                <a:cs typeface="Canva Sans Medium"/>
                <a:sym typeface="Canva Sans Medium"/>
              </a:rPr>
              <a:t>Thanks for Listening!</a:t>
            </a:r>
          </a:p>
        </p:txBody>
      </p:sp>
      <p:sp>
        <p:nvSpPr>
          <p:cNvPr id="4" name="Freeform 4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4680971" y="7900419"/>
            <a:ext cx="3375857" cy="2386581"/>
          </a:xfrm>
          <a:custGeom>
            <a:avLst/>
            <a:gdLst/>
            <a:ahLst/>
            <a:cxnLst/>
            <a:rect l="l" t="t" r="r" b="b"/>
            <a:pathLst>
              <a:path w="3375857" h="2386581">
                <a:moveTo>
                  <a:pt x="0" y="0"/>
                </a:moveTo>
                <a:lnTo>
                  <a:pt x="3375857" y="0"/>
                </a:lnTo>
                <a:lnTo>
                  <a:pt x="3375857" y="2386581"/>
                </a:lnTo>
                <a:lnTo>
                  <a:pt x="0" y="238658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6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77879" y="917301"/>
            <a:ext cx="16398425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9000"/>
              </a:lnSpc>
            </a:pPr>
            <a:r>
              <a:rPr lang="en-US" sz="4500" b="1">
                <a:solidFill>
                  <a:srgbClr val="000000"/>
                </a:solidFill>
                <a:latin typeface="Canva Sans Medium"/>
                <a:ea typeface="Canva Sans Medium"/>
                <a:cs typeface="Canva Sans Medium"/>
                <a:sym typeface="Canva Sans Medium"/>
              </a:rPr>
              <a:t>How many Valentine cards are sent in the UK each year?</a:t>
            </a:r>
          </a:p>
        </p:txBody>
      </p:sp>
      <p:sp>
        <p:nvSpPr>
          <p:cNvPr id="3" name="TextBox 3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53778" y="3562145"/>
            <a:ext cx="4954159" cy="5600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971550" lvl="1" indent="-485775" algn="just">
              <a:lnSpc>
                <a:spcPts val="9000"/>
              </a:lnSpc>
              <a:buFont typeface="Arial"/>
              <a:buChar char="•"/>
            </a:pPr>
            <a:r>
              <a:rPr lang="en-US" sz="4500" b="1">
                <a:solidFill>
                  <a:srgbClr val="000000"/>
                </a:solidFill>
                <a:latin typeface="Canva Sans Medium"/>
                <a:ea typeface="Canva Sans Medium"/>
                <a:cs typeface="Canva Sans Medium"/>
                <a:sym typeface="Canva Sans Medium"/>
              </a:rPr>
              <a:t>17 Million</a:t>
            </a:r>
          </a:p>
          <a:p>
            <a:pPr algn="just">
              <a:lnSpc>
                <a:spcPts val="9000"/>
              </a:lnSpc>
            </a:pPr>
            <a:endParaRPr lang="en-US" sz="4500" b="1">
              <a:solidFill>
                <a:srgbClr val="000000"/>
              </a:solidFill>
              <a:latin typeface="Canva Sans Medium"/>
              <a:ea typeface="Canva Sans Medium"/>
              <a:cs typeface="Canva Sans Medium"/>
              <a:sym typeface="Canva Sans Medium"/>
            </a:endParaRPr>
          </a:p>
          <a:p>
            <a:pPr marL="971550" lvl="1" indent="-485775" algn="just">
              <a:lnSpc>
                <a:spcPts val="9000"/>
              </a:lnSpc>
              <a:buFont typeface="Arial"/>
              <a:buChar char="•"/>
            </a:pPr>
            <a:r>
              <a:rPr lang="en-US" sz="4500" b="1">
                <a:solidFill>
                  <a:srgbClr val="000000"/>
                </a:solidFill>
                <a:latin typeface="Canva Sans Medium"/>
                <a:ea typeface="Canva Sans Medium"/>
                <a:cs typeface="Canva Sans Medium"/>
                <a:sym typeface="Canva Sans Medium"/>
              </a:rPr>
              <a:t>25 Million</a:t>
            </a:r>
          </a:p>
          <a:p>
            <a:pPr algn="just">
              <a:lnSpc>
                <a:spcPts val="9000"/>
              </a:lnSpc>
            </a:pPr>
            <a:endParaRPr lang="en-US" sz="4500" b="1">
              <a:solidFill>
                <a:srgbClr val="000000"/>
              </a:solidFill>
              <a:latin typeface="Canva Sans Medium"/>
              <a:ea typeface="Canva Sans Medium"/>
              <a:cs typeface="Canva Sans Medium"/>
              <a:sym typeface="Canva Sans Medium"/>
            </a:endParaRPr>
          </a:p>
          <a:p>
            <a:pPr marL="971550" lvl="1" indent="-485775" algn="just">
              <a:lnSpc>
                <a:spcPts val="9000"/>
              </a:lnSpc>
              <a:buFont typeface="Arial"/>
              <a:buChar char="•"/>
            </a:pPr>
            <a:r>
              <a:rPr lang="en-US" sz="4500" b="1">
                <a:solidFill>
                  <a:srgbClr val="000000"/>
                </a:solidFill>
                <a:latin typeface="Canva Sans Medium"/>
                <a:ea typeface="Canva Sans Medium"/>
                <a:cs typeface="Canva Sans Medium"/>
                <a:sym typeface="Canva Sans Medium"/>
              </a:rPr>
              <a:t>33 Million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7257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333" b="-9333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TextBox 3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814145" y="3053222"/>
            <a:ext cx="8659710" cy="29654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999"/>
              </a:lnSpc>
            </a:pPr>
            <a:r>
              <a:rPr lang="en-US" sz="12999" b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25 Million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6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945693" y="455817"/>
            <a:ext cx="16396615" cy="2171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000"/>
              </a:lnSpc>
            </a:pPr>
            <a:r>
              <a:rPr lang="en-US" sz="4500" b="1">
                <a:solidFill>
                  <a:srgbClr val="000000"/>
                </a:solidFill>
                <a:latin typeface="Canva Sans Medium"/>
                <a:ea typeface="Canva Sans Medium"/>
                <a:cs typeface="Canva Sans Medium"/>
                <a:sym typeface="Canva Sans Medium"/>
              </a:rPr>
              <a:t>Roughly, how many tonnes of plastic &amp; cardboard packaging is generated from Valentine’s gifts in the UK?</a:t>
            </a:r>
          </a:p>
        </p:txBody>
      </p:sp>
      <p:sp>
        <p:nvSpPr>
          <p:cNvPr id="3" name="TextBox 3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31513" y="3868803"/>
            <a:ext cx="4953612" cy="55435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971545" lvl="1" indent="-485773" algn="just">
              <a:lnSpc>
                <a:spcPts val="8999"/>
              </a:lnSpc>
              <a:buFont typeface="Arial"/>
              <a:buChar char="•"/>
            </a:pPr>
            <a:r>
              <a:rPr lang="en-US" sz="4499" b="1">
                <a:solidFill>
                  <a:srgbClr val="000000"/>
                </a:solidFill>
                <a:latin typeface="Canva Sans Medium"/>
                <a:ea typeface="Canva Sans Medium"/>
                <a:cs typeface="Canva Sans Medium"/>
                <a:sym typeface="Canva Sans Medium"/>
              </a:rPr>
              <a:t>25,000</a:t>
            </a:r>
          </a:p>
          <a:p>
            <a:pPr algn="just">
              <a:lnSpc>
                <a:spcPts val="8999"/>
              </a:lnSpc>
            </a:pPr>
            <a:endParaRPr lang="en-US" sz="4499" b="1">
              <a:solidFill>
                <a:srgbClr val="000000"/>
              </a:solidFill>
              <a:latin typeface="Canva Sans Medium"/>
              <a:ea typeface="Canva Sans Medium"/>
              <a:cs typeface="Canva Sans Medium"/>
              <a:sym typeface="Canva Sans Medium"/>
            </a:endParaRPr>
          </a:p>
          <a:p>
            <a:pPr marL="971545" lvl="1" indent="-485773" algn="just">
              <a:lnSpc>
                <a:spcPts val="8999"/>
              </a:lnSpc>
              <a:buFont typeface="Arial"/>
              <a:buChar char="•"/>
            </a:pPr>
            <a:r>
              <a:rPr lang="en-US" sz="4499" b="1">
                <a:solidFill>
                  <a:srgbClr val="000000"/>
                </a:solidFill>
                <a:latin typeface="Canva Sans Medium"/>
                <a:ea typeface="Canva Sans Medium"/>
                <a:cs typeface="Canva Sans Medium"/>
                <a:sym typeface="Canva Sans Medium"/>
              </a:rPr>
              <a:t>41,000</a:t>
            </a:r>
          </a:p>
          <a:p>
            <a:pPr algn="just">
              <a:lnSpc>
                <a:spcPts val="8999"/>
              </a:lnSpc>
            </a:pPr>
            <a:endParaRPr lang="en-US" sz="4499" b="1">
              <a:solidFill>
                <a:srgbClr val="000000"/>
              </a:solidFill>
              <a:latin typeface="Canva Sans Medium"/>
              <a:ea typeface="Canva Sans Medium"/>
              <a:cs typeface="Canva Sans Medium"/>
              <a:sym typeface="Canva Sans Medium"/>
            </a:endParaRPr>
          </a:p>
          <a:p>
            <a:pPr marL="971545" lvl="1" indent="-485773" algn="just">
              <a:lnSpc>
                <a:spcPts val="8999"/>
              </a:lnSpc>
              <a:buFont typeface="Arial"/>
              <a:buChar char="•"/>
            </a:pPr>
            <a:r>
              <a:rPr lang="en-US" sz="4499" b="1">
                <a:solidFill>
                  <a:srgbClr val="000000"/>
                </a:solidFill>
                <a:latin typeface="Canva Sans Medium"/>
                <a:ea typeface="Canva Sans Medium"/>
                <a:cs typeface="Canva Sans Medium"/>
                <a:sym typeface="Canva Sans Medium"/>
              </a:rPr>
              <a:t>57,000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333" b="-9333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TextBox 3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562256" y="3703654"/>
            <a:ext cx="8659710" cy="17303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999"/>
              </a:lnSpc>
            </a:pPr>
            <a:r>
              <a:rPr lang="en-US" sz="12999" b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25,000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6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862685" y="904875"/>
            <a:ext cx="16396615" cy="1666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750"/>
              </a:lnSpc>
            </a:pPr>
            <a:r>
              <a:rPr lang="en-US" sz="4500" b="1">
                <a:solidFill>
                  <a:srgbClr val="000000"/>
                </a:solidFill>
                <a:latin typeface="Canva Sans Medium"/>
                <a:ea typeface="Canva Sans Medium"/>
                <a:cs typeface="Canva Sans Medium"/>
                <a:sym typeface="Canva Sans Medium"/>
              </a:rPr>
              <a:t>Roughly, how many roses are sold on Valentine’s Day in the UK?</a:t>
            </a:r>
          </a:p>
        </p:txBody>
      </p:sp>
      <p:sp>
        <p:nvSpPr>
          <p:cNvPr id="3" name="TextBox 3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028700" y="3469071"/>
            <a:ext cx="4953612" cy="5600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971550" lvl="1" indent="-485775" algn="just">
              <a:lnSpc>
                <a:spcPts val="9000"/>
              </a:lnSpc>
              <a:buFont typeface="Arial"/>
              <a:buChar char="•"/>
            </a:pPr>
            <a:r>
              <a:rPr lang="en-US" sz="4500" b="1">
                <a:solidFill>
                  <a:srgbClr val="000000"/>
                </a:solidFill>
                <a:latin typeface="Canva Sans Medium"/>
                <a:ea typeface="Canva Sans Medium"/>
                <a:cs typeface="Canva Sans Medium"/>
                <a:sym typeface="Canva Sans Medium"/>
              </a:rPr>
              <a:t>76 Million</a:t>
            </a:r>
          </a:p>
          <a:p>
            <a:pPr algn="just">
              <a:lnSpc>
                <a:spcPts val="9000"/>
              </a:lnSpc>
            </a:pPr>
            <a:endParaRPr lang="en-US" sz="4500" b="1">
              <a:solidFill>
                <a:srgbClr val="000000"/>
              </a:solidFill>
              <a:latin typeface="Canva Sans Medium"/>
              <a:ea typeface="Canva Sans Medium"/>
              <a:cs typeface="Canva Sans Medium"/>
              <a:sym typeface="Canva Sans Medium"/>
            </a:endParaRPr>
          </a:p>
          <a:p>
            <a:pPr marL="971550" lvl="1" indent="-485775" algn="just">
              <a:lnSpc>
                <a:spcPts val="9000"/>
              </a:lnSpc>
              <a:buFont typeface="Arial"/>
              <a:buChar char="•"/>
            </a:pPr>
            <a:r>
              <a:rPr lang="en-US" sz="4500" b="1">
                <a:solidFill>
                  <a:srgbClr val="000000"/>
                </a:solidFill>
                <a:latin typeface="Canva Sans Medium"/>
                <a:ea typeface="Canva Sans Medium"/>
                <a:cs typeface="Canva Sans Medium"/>
                <a:sym typeface="Canva Sans Medium"/>
              </a:rPr>
              <a:t>142 Million</a:t>
            </a:r>
          </a:p>
          <a:p>
            <a:pPr algn="just">
              <a:lnSpc>
                <a:spcPts val="9000"/>
              </a:lnSpc>
            </a:pPr>
            <a:endParaRPr lang="en-US" sz="4500" b="1">
              <a:solidFill>
                <a:srgbClr val="000000"/>
              </a:solidFill>
              <a:latin typeface="Canva Sans Medium"/>
              <a:ea typeface="Canva Sans Medium"/>
              <a:cs typeface="Canva Sans Medium"/>
              <a:sym typeface="Canva Sans Medium"/>
            </a:endParaRPr>
          </a:p>
          <a:p>
            <a:pPr marL="971550" lvl="1" indent="-485775" algn="just">
              <a:lnSpc>
                <a:spcPts val="9000"/>
              </a:lnSpc>
              <a:buFont typeface="Arial"/>
              <a:buChar char="•"/>
            </a:pPr>
            <a:r>
              <a:rPr lang="en-US" sz="4500" b="1">
                <a:solidFill>
                  <a:srgbClr val="000000"/>
                </a:solidFill>
                <a:latin typeface="Canva Sans Medium"/>
                <a:ea typeface="Canva Sans Medium"/>
                <a:cs typeface="Canva Sans Medium"/>
                <a:sym typeface="Canva Sans Medium"/>
              </a:rPr>
              <a:t>220 Million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333" b="-9333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TextBox 3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459864" y="2466984"/>
            <a:ext cx="11368271" cy="29654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999"/>
              </a:lnSpc>
            </a:pPr>
            <a:r>
              <a:rPr lang="en-US" sz="12999" b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220 Million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6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Grp="1" noUngrp="1" noRot="1" noMove="1" noResize="1"/>
          </p:cNvGrpSpPr>
          <p:nvPr/>
        </p:nvGrpSpPr>
        <p:grpSpPr>
          <a:xfrm>
            <a:off x="0" y="0"/>
            <a:ext cx="5143500" cy="5143500"/>
            <a:chOff x="0" y="0"/>
            <a:chExt cx="812800" cy="812800"/>
          </a:xfrm>
        </p:grpSpPr>
        <p:sp>
          <p:nvSpPr>
            <p:cNvPr id="3" name="Freeform 3"/>
            <p:cNvSpPr>
              <a:spLocks/>
            </p:cNvSpPr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0" y="0"/>
                  </a:moveTo>
                  <a:lnTo>
                    <a:pt x="812800" y="0"/>
                  </a:lnTo>
                  <a:lnTo>
                    <a:pt x="812800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2"/>
              <a:stretch>
                <a:fillRect l="-25046" r="-25046"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4" name="Group 4"/>
          <p:cNvGrpSpPr>
            <a:grpSpLocks noGrp="1" noUngrp="1" noRot="1" noMove="1" noResize="1"/>
          </p:cNvGrpSpPr>
          <p:nvPr/>
        </p:nvGrpSpPr>
        <p:grpSpPr>
          <a:xfrm>
            <a:off x="0" y="5143500"/>
            <a:ext cx="5143500" cy="5143500"/>
            <a:chOff x="0" y="0"/>
            <a:chExt cx="812800" cy="812800"/>
          </a:xfrm>
        </p:grpSpPr>
        <p:sp>
          <p:nvSpPr>
            <p:cNvPr id="5" name="Freeform 5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0" y="0"/>
                  </a:moveTo>
                  <a:lnTo>
                    <a:pt x="812800" y="0"/>
                  </a:lnTo>
                  <a:lnTo>
                    <a:pt x="812800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3"/>
              <a:stretch>
                <a:fillRect l="-71029" t="-14493" r="-817"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6" name="TextBox 6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247794" y="762000"/>
            <a:ext cx="10424341" cy="70728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000"/>
              </a:lnSpc>
            </a:pPr>
            <a:r>
              <a:rPr lang="en-US" sz="3500" b="1" dirty="0">
                <a:solidFill>
                  <a:srgbClr val="000000"/>
                </a:solidFill>
                <a:latin typeface="Canva Sans Medium"/>
                <a:ea typeface="Canva Sans Medium"/>
                <a:cs typeface="Canva Sans Medium"/>
                <a:sym typeface="Canva Sans Medium"/>
              </a:rPr>
              <a:t>Natural resources are made by nature &amp; used by humans</a:t>
            </a:r>
          </a:p>
          <a:p>
            <a:pPr algn="l">
              <a:lnSpc>
                <a:spcPts val="7000"/>
              </a:lnSpc>
            </a:pPr>
            <a:endParaRPr lang="en-US" sz="3500" b="1" dirty="0">
              <a:solidFill>
                <a:srgbClr val="000000"/>
              </a:solidFill>
              <a:latin typeface="Canva Sans Medium"/>
              <a:ea typeface="Canva Sans Medium"/>
              <a:cs typeface="Canva Sans Medium"/>
              <a:sym typeface="Canva Sans Medium"/>
            </a:endParaRPr>
          </a:p>
          <a:p>
            <a:pPr marL="755651" lvl="1" indent="-377825" algn="l">
              <a:lnSpc>
                <a:spcPts val="7000"/>
              </a:lnSpc>
              <a:buFont typeface="Arial"/>
              <a:buChar char="•"/>
            </a:pPr>
            <a:r>
              <a:rPr lang="en-US" sz="3500" b="1" dirty="0">
                <a:solidFill>
                  <a:srgbClr val="000000"/>
                </a:solidFill>
                <a:latin typeface="Canva Sans Medium"/>
                <a:ea typeface="Canva Sans Medium"/>
                <a:cs typeface="Canva Sans Medium"/>
                <a:sym typeface="Canva Sans Medium"/>
              </a:rPr>
              <a:t>Valentine’s day cards produced from trees</a:t>
            </a:r>
          </a:p>
          <a:p>
            <a:pPr algn="l">
              <a:lnSpc>
                <a:spcPts val="7000"/>
              </a:lnSpc>
            </a:pPr>
            <a:endParaRPr lang="en-US" sz="3500" b="1" dirty="0">
              <a:solidFill>
                <a:srgbClr val="000000"/>
              </a:solidFill>
              <a:latin typeface="Canva Sans Medium"/>
              <a:ea typeface="Canva Sans Medium"/>
              <a:cs typeface="Canva Sans Medium"/>
              <a:sym typeface="Canva Sans Medium"/>
            </a:endParaRPr>
          </a:p>
          <a:p>
            <a:pPr marL="755651" lvl="1" indent="-377825" algn="l">
              <a:lnSpc>
                <a:spcPts val="7000"/>
              </a:lnSpc>
              <a:buFont typeface="Arial"/>
              <a:buChar char="•"/>
            </a:pPr>
            <a:r>
              <a:rPr lang="en-US" sz="3500" b="1" dirty="0">
                <a:solidFill>
                  <a:srgbClr val="000000"/>
                </a:solidFill>
                <a:latin typeface="Canva Sans Medium"/>
                <a:ea typeface="Canva Sans Medium"/>
                <a:cs typeface="Canva Sans Medium"/>
                <a:sym typeface="Canva Sans Medium"/>
              </a:rPr>
              <a:t>Plastic wrap on roses produced from oil</a:t>
            </a:r>
          </a:p>
          <a:p>
            <a:pPr algn="l">
              <a:lnSpc>
                <a:spcPts val="7000"/>
              </a:lnSpc>
            </a:pPr>
            <a:endParaRPr lang="en-US" sz="3500" b="1" dirty="0">
              <a:solidFill>
                <a:srgbClr val="000000"/>
              </a:solidFill>
              <a:latin typeface="Canva Sans Medium"/>
              <a:ea typeface="Canva Sans Medium"/>
              <a:cs typeface="Canva Sans Medium"/>
              <a:sym typeface="Canva Sans Medium"/>
            </a:endParaRPr>
          </a:p>
          <a:p>
            <a:pPr marL="755651" lvl="1" indent="-377825" algn="l">
              <a:lnSpc>
                <a:spcPts val="7000"/>
              </a:lnSpc>
              <a:buFont typeface="Arial"/>
              <a:buChar char="•"/>
            </a:pPr>
            <a:r>
              <a:rPr lang="en-US" sz="3500" b="1" dirty="0">
                <a:solidFill>
                  <a:srgbClr val="000000"/>
                </a:solidFill>
                <a:latin typeface="Canva Sans Medium"/>
                <a:ea typeface="Canva Sans Medium"/>
                <a:cs typeface="Canva Sans Medium"/>
                <a:sym typeface="Canva Sans Medium"/>
              </a:rPr>
              <a:t>Chocolates produced from cocoa trees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BE0336E81A2643B97D09618D7DFB14" ma:contentTypeVersion="17" ma:contentTypeDescription="Create a new document." ma:contentTypeScope="" ma:versionID="35c3beef71e9dcd3b5c087a19be35a2c">
  <xsd:schema xmlns:xsd="http://www.w3.org/2001/XMLSchema" xmlns:xs="http://www.w3.org/2001/XMLSchema" xmlns:p="http://schemas.microsoft.com/office/2006/metadata/properties" xmlns:ns2="ea7a39d2-ab4a-4539-93b5-e597713f9eeb" xmlns:ns3="f6c01b6f-15a2-4031-b0e9-df9e8f822d14" targetNamespace="http://schemas.microsoft.com/office/2006/metadata/properties" ma:root="true" ma:fieldsID="aedecc88f5ed15cabdd79c5c082ef0bf" ns2:_="" ns3:_="">
    <xsd:import namespace="ea7a39d2-ab4a-4539-93b5-e597713f9eeb"/>
    <xsd:import namespace="f6c01b6f-15a2-4031-b0e9-df9e8f822d1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3:TaxCatchAll" minOccurs="0"/>
                <xsd:element ref="ns2:lcf76f155ced4ddcb4097134ff3c332f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7a39d2-ab4a-4539-93b5-e597713f9ee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2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033ca921-a75d-4d0b-866b-4ea1670f50c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6c01b6f-15a2-4031-b0e9-df9e8f822d14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65ea0d2d-c7cf-4d78-9483-1a32a76744f4}" ma:internalName="TaxCatchAll" ma:showField="CatchAllData" ma:web="f6c01b6f-15a2-4031-b0e9-df9e8f822d1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6c01b6f-15a2-4031-b0e9-df9e8f822d14" xsi:nil="true"/>
    <lcf76f155ced4ddcb4097134ff3c332f xmlns="ea7a39d2-ab4a-4539-93b5-e597713f9eeb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314691C-CEC3-4F05-87D4-17ED16B67619}"/>
</file>

<file path=customXml/itemProps2.xml><?xml version="1.0" encoding="utf-8"?>
<ds:datastoreItem xmlns:ds="http://schemas.openxmlformats.org/officeDocument/2006/customXml" ds:itemID="{B406E948-EF5A-402B-B05B-A10D19937D77}"/>
</file>

<file path=customXml/itemProps3.xml><?xml version="1.0" encoding="utf-8"?>
<ds:datastoreItem xmlns:ds="http://schemas.openxmlformats.org/officeDocument/2006/customXml" ds:itemID="{3433EB82-3FB8-4FCD-9FC5-1041CBFC87BD}"/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242</Words>
  <Application>Microsoft Office PowerPoint</Application>
  <PresentationFormat>Custom</PresentationFormat>
  <Paragraphs>55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Shuneet Square Semi-Bold</vt:lpstr>
      <vt:lpstr>Canva Sans Medium</vt:lpstr>
      <vt:lpstr>Calibri</vt:lpstr>
      <vt:lpstr>Canva Sans Bold</vt:lpstr>
      <vt:lpstr>Arial</vt:lpstr>
      <vt:lpstr>Canva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DRAFT school assembly</dc:title>
  <dc:creator>Kate Sullivan</dc:creator>
  <cp:lastModifiedBy>Kate Sullivan</cp:lastModifiedBy>
  <cp:revision>3</cp:revision>
  <dcterms:created xsi:type="dcterms:W3CDTF">2006-08-16T00:00:00Z</dcterms:created>
  <dcterms:modified xsi:type="dcterms:W3CDTF">2024-12-13T11:02:25Z</dcterms:modified>
  <dc:identifier>DAGW7ccKfOE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0x010100BCBE0336E81A2643B97D09618D7DFB14</vt:lpwstr>
  </property>
</Properties>
</file>